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29"/>
  </p:notesMasterIdLst>
  <p:handoutMasterIdLst>
    <p:handoutMasterId r:id="rId30"/>
  </p:handoutMasterIdLst>
  <p:sldIdLst>
    <p:sldId id="280" r:id="rId2"/>
    <p:sldId id="291" r:id="rId3"/>
    <p:sldId id="267" r:id="rId4"/>
    <p:sldId id="292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312" r:id="rId16"/>
    <p:sldId id="313" r:id="rId17"/>
    <p:sldId id="314" r:id="rId18"/>
    <p:sldId id="278" r:id="rId19"/>
    <p:sldId id="294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8"/>
  </p:normalViewPr>
  <p:slideViewPr>
    <p:cSldViewPr>
      <p:cViewPr varScale="1">
        <p:scale>
          <a:sx n="88" d="100"/>
          <a:sy n="88" d="100"/>
        </p:scale>
        <p:origin x="17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8CCD5E-F602-4546-A43E-482F7F794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99E55-2825-F443-8E26-416C917196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C7F9D89-C180-B54B-BDAE-546CCA637A89}" type="datetimeFigureOut">
              <a:rPr lang="en-US" altLang="en-US"/>
              <a:pPr>
                <a:defRPr/>
              </a:pPr>
              <a:t>8/22/18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35E69-535D-DC46-99A8-8498051BF0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AEC7E-F34F-E846-8BD2-3A768644F1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A6DBCDB-0FB7-B645-9E76-AF07884BC0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14D2D7-F2BA-6346-8CD8-AA7DEA4BD3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BE13DD-224C-7B4B-BADC-D0D25F02D20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091EE66-E24F-7B44-B877-E28EE24A808A}" type="datetimeFigureOut">
              <a:rPr lang="en-US" altLang="en-US"/>
              <a:pPr>
                <a:defRPr/>
              </a:pPr>
              <a:t>8/22/18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96B377B-A057-CC48-9673-DFFCFD1024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33B6873-BEAA-9349-BED8-A248E0AF6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9D2C9-24FD-D640-ABF8-8445392700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CFC79-5BE7-8348-A7C0-D30BE6F80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C6B1259-6F91-3B4A-809E-2DC0D1DF6C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732F80-E26D-1740-AB91-D90A87EAE7C3}"/>
              </a:ext>
            </a:extLst>
          </p:cNvPr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ACA469-08E5-7F43-8D0D-FA5FFDA5511B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orbe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E3BD098-D5B6-8043-9D4C-F84835BC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D361A90-F832-5E45-B10F-04C69ECE5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9331663-11DD-E644-8B37-F4CE3B72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58592B-A138-8B47-B3F8-2325037E0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988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EFF52-1BC5-FD47-B2BB-A2174200F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9A109-D849-464F-8186-31F7D8F7E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7FC8F-2CE0-BF49-A610-1A6923DC4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97309-D43E-A749-9624-7B1B8312D0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89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7B7A20-ED25-4440-8C3F-894220B1F39E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orbe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6DBAFE-DA40-064F-B027-7B86083A69B1}"/>
              </a:ext>
            </a:extLst>
          </p:cNvPr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EBE156D-639C-4640-AA9E-289EFA0F8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7AEBC54-38E7-5541-A1F5-B32FD1800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C58E2B3-CFD8-D64E-81A0-89784165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71DE8B-1994-EF44-93C6-C92E7A4632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03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E76B87-ABFF-934B-B96E-E4978A52381D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orbe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671EB3-2422-C94A-A320-8A0B0110269B}"/>
              </a:ext>
            </a:extLst>
          </p:cNvPr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5E72C76-5025-DB47-9D23-6B0A474D48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C5CA354-E2A3-E641-99A9-AE64E6A79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548E69F-DA24-A44E-B836-ED5D5AAA5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49E2A2-EB3A-654B-A8D4-23A9CED22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61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82C6F-177E-C944-B847-4A07C64C9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E29DD-9390-294D-B97C-5CB1B641C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22334-31C1-9A44-BC7A-E8CB1A6A2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9EB7A-0B12-1945-9193-EA59C9F6D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02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4F467E-0C10-9B40-968D-8C68635253EE}"/>
              </a:ext>
            </a:extLst>
          </p:cNvPr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7B3B5C-5D9A-4B41-9B72-8C401372086D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orbe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14E9D53-EB7E-1143-9190-F7147FA51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2B2850F-24DB-B842-85F0-752BE5A0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C11F38C-0859-1840-8BC8-EE81D10C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ABE5445-139D-6544-8648-E6A9E63459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007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97A141-BF85-9545-8239-931FD826D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F64666-A09D-264A-B4F9-3B2F9D906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A97C3B-81C1-FE44-B19C-839E734F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59E8-9659-BA43-9D99-BF2FD8C55C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12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022756-DBDD-8448-8301-7AFB13715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63C7810-6C77-024E-8D0E-807300A8E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8CAC5B-AD65-D446-866D-23BDDA44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C4CEF-AE04-4B49-8654-2DC2F9BAD7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00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C9497C2-F83A-334D-B9C3-714BF522D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9D71E3-BDC4-104A-BCEF-1F6287132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51D4358-EFBF-3243-A385-829CC1382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55D02-8DB5-924D-B6BB-EC35C7E72F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31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5C4179-3BF8-EF44-A365-CE28D2CF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5B143-0192-1346-9DAF-4D82C5D39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1590E-5CA3-F94B-9DEF-03C02CE7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10985C-F55B-BD4A-A189-CD9C61149D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9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C8B95D-04C5-9A49-B8B4-5703A6D3763C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orbe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C1D14C-80C0-644E-AC71-11A99F912E2A}"/>
              </a:ext>
            </a:extLst>
          </p:cNvPr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7F7673-CE02-454C-BEE5-355FDDC2CEC5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EBEB83-A394-924E-87D8-1345211563FF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0AC4DF89-4FF5-224B-9DAF-53D3E535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F5622648-370D-594C-AC5B-A2E423980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AC9DCD2D-5D9A-2B4C-89BF-DDC128735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D39B5C-4B07-EF48-893C-15259798D8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98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65234C-AC99-DD40-90AB-60C1B30138E5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orbe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F9D636-0E0A-E746-8219-C729983CFAA5}"/>
              </a:ext>
            </a:extLst>
          </p:cNvPr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46EB48-C440-9246-8182-95EA92D5867D}"/>
              </a:ext>
            </a:extLst>
          </p:cNvPr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245D06-9FF2-F84C-A14C-F83434635E03}"/>
              </a:ext>
            </a:extLst>
          </p:cNvPr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9BDCD2B0-7291-0E44-B23D-E0E22B0519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BD5A306-D499-DA42-98CC-AD00018D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4E93E00-5190-234A-95CF-B75C8214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6EE19C-625F-1342-8037-2DEDD2C71C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583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DE1191-FADF-E846-8393-16F5205A06B0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orbe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091617-59BB-C24A-AA01-5117EF2FE25A}"/>
              </a:ext>
            </a:extLst>
          </p:cNvPr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AD5685-54BF-6B4B-923D-E6B668B0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10CDD1B6-A6FE-4345-82F5-4D2D18046F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6E68E-060A-3349-B5AD-862EB91168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F3F3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1AF61-168F-424D-A0FC-AD82A79F6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F3F3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AC897-6141-8844-94F3-84DF3419B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1135D941-35E6-F74D-97DA-D2AE130CD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3" r:id="rId2"/>
    <p:sldLayoutId id="2147484099" r:id="rId3"/>
    <p:sldLayoutId id="2147484094" r:id="rId4"/>
    <p:sldLayoutId id="2147484095" r:id="rId5"/>
    <p:sldLayoutId id="2147484096" r:id="rId6"/>
    <p:sldLayoutId id="2147484100" r:id="rId7"/>
    <p:sldLayoutId id="2147484101" r:id="rId8"/>
    <p:sldLayoutId id="2147484102" r:id="rId9"/>
    <p:sldLayoutId id="2147484097" r:id="rId10"/>
    <p:sldLayoutId id="2147484103" r:id="rId11"/>
    <p:sldLayoutId id="214748410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2" charset="2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D00011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2" charset="2"/>
        <a:buChar char=""/>
        <a:defRPr lang="en-US"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34CD79-D00F-BB47-AF54-09649BF75F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The Basics</a:t>
            </a:r>
          </a:p>
        </p:txBody>
      </p:sp>
      <p:sp>
        <p:nvSpPr>
          <p:cNvPr id="16386" name="Subtitle 4">
            <a:extLst>
              <a:ext uri="{FF2B5EF4-FFF2-40B4-BE49-F238E27FC236}">
                <a16:creationId xmlns:a16="http://schemas.microsoft.com/office/drawing/2014/main" id="{0C8D44E6-C5BC-594C-AADA-E4C391961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157413"/>
            <a:ext cx="8077200" cy="1500187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Types of cameras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787BE4D-5D7B-2045-AB37-F4D0C4E3A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Single lens reflex</a:t>
            </a:r>
          </a:p>
        </p:txBody>
      </p:sp>
      <p:pic>
        <p:nvPicPr>
          <p:cNvPr id="25602" name="Picture 4" descr="35mmSLR.jpg                                                    0008D56F Gregg                         ABA78158:">
            <a:extLst>
              <a:ext uri="{FF2B5EF4-FFF2-40B4-BE49-F238E27FC236}">
                <a16:creationId xmlns:a16="http://schemas.microsoft.com/office/drawing/2014/main" id="{E38BACF1-A1D9-C84D-B493-858D4553837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371725"/>
            <a:ext cx="3810000" cy="3333750"/>
          </a:xfrm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531" name="Rectangle 3">
            <a:extLst>
              <a:ext uri="{FF2B5EF4-FFF2-40B4-BE49-F238E27FC236}">
                <a16:creationId xmlns:a16="http://schemas.microsoft.com/office/drawing/2014/main" id="{1DA8ECD7-AC74-FB44-AA5A-D6D977D6F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00600" y="2209800"/>
            <a:ext cx="3810000" cy="4495800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An SLR has a mirror and pentaprism that allow you to use the lens for viewing and focusing.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Most are 35mm, but some are medium format.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B99A1E5-7D6D-144E-9EB4-E6FCE12A1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Single lens reflex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6D4CABA-D4F4-FA40-B065-ABAA1A5DE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ADVANTAGES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Eliminates parallax - what you see is what you will get.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Easy to focus.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Usually has a built-in light meter.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3DFA15FA-01F5-9F4B-8429-FD2126B63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DISADVANTAGES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Heavier and larger than a rangefinder.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Relatively complex with many parts that may need repair.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The mirror movement makes the camera loud and causes vibration.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Momentary black-out at the time of exposure.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  <p:bldP spid="23556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CC7270A-2111-FC4F-8518-2644A55135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Twin lens reflex</a:t>
            </a:r>
          </a:p>
        </p:txBody>
      </p:sp>
      <p:pic>
        <p:nvPicPr>
          <p:cNvPr id="24580" name="Picture 4" descr="TLR.jpg                                                        00000010 Gregg                         ABA78158:">
            <a:extLst>
              <a:ext uri="{FF2B5EF4-FFF2-40B4-BE49-F238E27FC236}">
                <a16:creationId xmlns:a16="http://schemas.microsoft.com/office/drawing/2014/main" id="{8B8FB231-11E4-EE41-AB6A-B5E039AAE8B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6838" y="1981200"/>
            <a:ext cx="2447925" cy="4114800"/>
          </a:xfrm>
          <a:ln w="38100" cap="flat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B21C4BD2-23C4-D64E-8EE2-4CDED8B98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A TLR has a fixed mirror that reflects the scene upward onto a viewing screen.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There is one lens to expose the film and another to view the image.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507C7F9-6297-824D-858B-04BDB0C99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Twin lens reflex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4916A39-D51E-3F47-AF8D-45F127EA29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ADVANTAGES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Fixed mirror allows quiet operation.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Simple, rugged construction.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The viewing screen placement on top allows you to easily photograph from the ground or other awkward angles.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Medium-format film.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9D7CFF38-63A1-9F42-A568-F285FB74A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DISAVANTAGES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Parallax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It is difficult to follow moving objects because the image on the screen is reversed left to right.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It is a larger camera that can be somewhat cumbersome.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Difficult to use at eye level.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  <p:bldP spid="25604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355ADCD-67EB-3946-AA78-18372923D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Specialty camera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E6F49F7-E06C-4B46-BB97-547111634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Used for a specific purpose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Underwater cameras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Panoramic cameras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Polaroid Cameras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61DAF94-B0E9-B445-ACF6-2EC57EEAA0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Specialty camera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D82146B-05F6-F444-A2B1-883DB4B55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1349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Used for a specific purpose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Underwater cameras</a:t>
            </a:r>
          </a:p>
        </p:txBody>
      </p:sp>
      <p:pic>
        <p:nvPicPr>
          <p:cNvPr id="30723" name="Picture 1" descr="imgres.jpg">
            <a:extLst>
              <a:ext uri="{FF2B5EF4-FFF2-40B4-BE49-F238E27FC236}">
                <a16:creationId xmlns:a16="http://schemas.microsoft.com/office/drawing/2014/main" id="{FC016EDF-185F-4040-87DB-6C8401611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3845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 descr="imgres.jpg">
            <a:extLst>
              <a:ext uri="{FF2B5EF4-FFF2-40B4-BE49-F238E27FC236}">
                <a16:creationId xmlns:a16="http://schemas.microsoft.com/office/drawing/2014/main" id="{B2D0BA8F-BB54-DE48-98A7-5D2BFB080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767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3" descr="imgres.jpg">
            <a:extLst>
              <a:ext uri="{FF2B5EF4-FFF2-40B4-BE49-F238E27FC236}">
                <a16:creationId xmlns:a16="http://schemas.microsoft.com/office/drawing/2014/main" id="{315E9381-526D-6340-9C96-1E121253E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02895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6DBA489-22C1-0541-AE51-A70D68B6B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Specialty camera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50E7A86-F96A-934A-BA16-0E3FE20C5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Used for a specific purpose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Panoramic cameras</a:t>
            </a:r>
          </a:p>
        </p:txBody>
      </p:sp>
      <p:pic>
        <p:nvPicPr>
          <p:cNvPr id="31747" name="Picture 1" descr="images.jpg">
            <a:extLst>
              <a:ext uri="{FF2B5EF4-FFF2-40B4-BE49-F238E27FC236}">
                <a16:creationId xmlns:a16="http://schemas.microsoft.com/office/drawing/2014/main" id="{73CC8CCC-3E33-F345-898A-00E4005B6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3429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 descr="images.jpg">
            <a:extLst>
              <a:ext uri="{FF2B5EF4-FFF2-40B4-BE49-F238E27FC236}">
                <a16:creationId xmlns:a16="http://schemas.microsoft.com/office/drawing/2014/main" id="{DBBC1B13-C37D-2E43-B2D4-63512E91A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42164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 descr="imgres.jpg">
            <a:extLst>
              <a:ext uri="{FF2B5EF4-FFF2-40B4-BE49-F238E27FC236}">
                <a16:creationId xmlns:a16="http://schemas.microsoft.com/office/drawing/2014/main" id="{3B03555D-5015-B948-A706-8C533C409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35500"/>
            <a:ext cx="36576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3E01F05-1DFC-734B-A6D5-DAFAFF431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Specialty camera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8F7ABAB-8C07-054B-BE0C-0D8292A65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Used for a specific purpose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Polaroid Cameras</a:t>
            </a:r>
          </a:p>
        </p:txBody>
      </p:sp>
      <p:pic>
        <p:nvPicPr>
          <p:cNvPr id="32771" name="Picture 1" descr="imgres.jpg">
            <a:extLst>
              <a:ext uri="{FF2B5EF4-FFF2-40B4-BE49-F238E27FC236}">
                <a16:creationId xmlns:a16="http://schemas.microsoft.com/office/drawing/2014/main" id="{503A7C0F-7F8E-9F41-8E29-D6281E248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0"/>
            <a:ext cx="33020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imgres.jpg">
            <a:extLst>
              <a:ext uri="{FF2B5EF4-FFF2-40B4-BE49-F238E27FC236}">
                <a16:creationId xmlns:a16="http://schemas.microsoft.com/office/drawing/2014/main" id="{7A4D4ACB-F4EB-454F-8BAA-9F3CCEB16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052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763929C-3CA3-AB43-8CFC-7F801B0D6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Summary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5C712F5B-0A28-0D45-B7EF-484700055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You should be able to name the four types of cameras.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Can you name some examples of specialty cameras and their uses?</a:t>
            </a:r>
          </a:p>
          <a:p>
            <a:pPr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15C3A9-4C41-E645-8FA5-D14EA84E2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Types of cameras</a:t>
            </a:r>
          </a:p>
        </p:txBody>
      </p:sp>
      <p:pic>
        <p:nvPicPr>
          <p:cNvPr id="34818" name="Picture 4" descr="35mmSLR.jpg                                                    0008D56F Gregg                         ABA78158:">
            <a:extLst>
              <a:ext uri="{FF2B5EF4-FFF2-40B4-BE49-F238E27FC236}">
                <a16:creationId xmlns:a16="http://schemas.microsoft.com/office/drawing/2014/main" id="{7B475457-2FA9-1542-8A1C-C6AFCC88C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1" r="9491"/>
          <a:stretch>
            <a:fillRect/>
          </a:stretch>
        </p:blipFill>
        <p:spPr bwMode="auto">
          <a:xfrm>
            <a:off x="2514600" y="2438400"/>
            <a:ext cx="3048000" cy="32924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EA6DD-B476-134C-817E-218F95CF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Types of cameras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EE6A1607-A1DF-E849-8A3A-2C838A6F3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Film cameras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Digital cameras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BC9F3A-BCEC-2547-9EFF-BE16AA36C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Types of cameras</a:t>
            </a:r>
          </a:p>
        </p:txBody>
      </p:sp>
      <p:pic>
        <p:nvPicPr>
          <p:cNvPr id="35842" name="Picture 4" descr="viewcam.jpg                                                    0008D56F Gregg                         ABA78158:">
            <a:extLst>
              <a:ext uri="{FF2B5EF4-FFF2-40B4-BE49-F238E27FC236}">
                <a16:creationId xmlns:a16="http://schemas.microsoft.com/office/drawing/2014/main" id="{763A3DC6-2649-0E45-9CFF-B498C237C1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r="7133"/>
          <a:stretch>
            <a:fillRect/>
          </a:stretch>
        </p:blipFill>
        <p:spPr>
          <a:xfrm>
            <a:off x="2514600" y="2133600"/>
            <a:ext cx="3581400" cy="3868738"/>
          </a:xfrm>
          <a:ln w="38100" cap="flat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D0820A-AC08-DE43-9580-517D56F5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Types of cameras</a:t>
            </a:r>
          </a:p>
        </p:txBody>
      </p:sp>
      <p:pic>
        <p:nvPicPr>
          <p:cNvPr id="36866" name="Picture 1">
            <a:extLst>
              <a:ext uri="{FF2B5EF4-FFF2-40B4-BE49-F238E27FC236}">
                <a16:creationId xmlns:a16="http://schemas.microsoft.com/office/drawing/2014/main" id="{42F6D777-97EF-E849-9321-28250A8CB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8" t="35342" r="82655" b="58446"/>
          <a:stretch>
            <a:fillRect/>
          </a:stretch>
        </p:blipFill>
        <p:spPr bwMode="auto">
          <a:xfrm>
            <a:off x="2590800" y="1470025"/>
            <a:ext cx="3856038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Picture 4" descr="rangefinder.jpg                                                0008D56F Gregg                         ABA78158:">
            <a:extLst>
              <a:ext uri="{FF2B5EF4-FFF2-40B4-BE49-F238E27FC236}">
                <a16:creationId xmlns:a16="http://schemas.microsoft.com/office/drawing/2014/main" id="{69B6B495-02F0-D645-B797-E63E741097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2200" y="1981200"/>
            <a:ext cx="4191000" cy="4038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CA324E-D5D1-6B46-93E1-EB82C43C7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Types of cameras</a:t>
            </a:r>
          </a:p>
        </p:txBody>
      </p:sp>
      <p:pic>
        <p:nvPicPr>
          <p:cNvPr id="37890" name="Picture 4" descr="TLR.jpg                                                        00000010 Gregg                         ABA78158:">
            <a:extLst>
              <a:ext uri="{FF2B5EF4-FFF2-40B4-BE49-F238E27FC236}">
                <a16:creationId xmlns:a16="http://schemas.microsoft.com/office/drawing/2014/main" id="{B78EE7F2-CFC5-B844-995D-EE0843E42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6" b="17876"/>
          <a:stretch>
            <a:fillRect/>
          </a:stretch>
        </p:blipFill>
        <p:spPr bwMode="auto">
          <a:xfrm>
            <a:off x="2362200" y="2057400"/>
            <a:ext cx="3668713" cy="3962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CD28DB-60C9-E141-8978-CBEFEF086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Types of cameras</a:t>
            </a:r>
          </a:p>
        </p:txBody>
      </p:sp>
      <p:pic>
        <p:nvPicPr>
          <p:cNvPr id="38914" name="Picture 1">
            <a:extLst>
              <a:ext uri="{FF2B5EF4-FFF2-40B4-BE49-F238E27FC236}">
                <a16:creationId xmlns:a16="http://schemas.microsoft.com/office/drawing/2014/main" id="{383B1C3B-A8CB-5840-A464-997FEC22E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350520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0A66AF-7112-A94A-A98A-6BBD08E05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Types of cameras</a:t>
            </a:r>
          </a:p>
        </p:txBody>
      </p:sp>
      <p:pic>
        <p:nvPicPr>
          <p:cNvPr id="39938" name="Picture 2">
            <a:extLst>
              <a:ext uri="{FF2B5EF4-FFF2-40B4-BE49-F238E27FC236}">
                <a16:creationId xmlns:a16="http://schemas.microsoft.com/office/drawing/2014/main" id="{1C095874-2301-3442-9F6C-F448A69CC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2362200"/>
            <a:ext cx="53816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B06156-6900-B642-A93E-B38B2379D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Types of cameras</a:t>
            </a:r>
          </a:p>
        </p:txBody>
      </p:sp>
      <p:pic>
        <p:nvPicPr>
          <p:cNvPr id="40962" name="Picture 1">
            <a:extLst>
              <a:ext uri="{FF2B5EF4-FFF2-40B4-BE49-F238E27FC236}">
                <a16:creationId xmlns:a16="http://schemas.microsoft.com/office/drawing/2014/main" id="{012507BD-C37E-B644-B725-730A59D47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33940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8FDC3C-32FB-B54F-BE70-15B56817F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Types of cameras</a:t>
            </a:r>
          </a:p>
        </p:txBody>
      </p:sp>
      <p:pic>
        <p:nvPicPr>
          <p:cNvPr id="41986" name="Picture 3" descr="imgres.jpg">
            <a:extLst>
              <a:ext uri="{FF2B5EF4-FFF2-40B4-BE49-F238E27FC236}">
                <a16:creationId xmlns:a16="http://schemas.microsoft.com/office/drawing/2014/main" id="{490C3607-CD96-6546-B919-4EC66F9A8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19812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5" descr="imgres.jpg">
            <a:extLst>
              <a:ext uri="{FF2B5EF4-FFF2-40B4-BE49-F238E27FC236}">
                <a16:creationId xmlns:a16="http://schemas.microsoft.com/office/drawing/2014/main" id="{6E7FC2F6-DAA9-2444-BFB4-817C70E02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005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6" descr="imgres.jpg">
            <a:extLst>
              <a:ext uri="{FF2B5EF4-FFF2-40B4-BE49-F238E27FC236}">
                <a16:creationId xmlns:a16="http://schemas.microsoft.com/office/drawing/2014/main" id="{F73B5F32-3E0F-6643-94DE-8A920C152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D555DB-D2B6-504C-BEA0-94A398797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Types of cameras</a:t>
            </a:r>
          </a:p>
        </p:txBody>
      </p:sp>
      <p:pic>
        <p:nvPicPr>
          <p:cNvPr id="43010" name="Picture 7" descr="images.jpg">
            <a:extLst>
              <a:ext uri="{FF2B5EF4-FFF2-40B4-BE49-F238E27FC236}">
                <a16:creationId xmlns:a16="http://schemas.microsoft.com/office/drawing/2014/main" id="{1EF4F465-557A-AE46-A549-EDE7D4E3B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895600"/>
            <a:ext cx="3429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8" descr="images.jpg">
            <a:extLst>
              <a:ext uri="{FF2B5EF4-FFF2-40B4-BE49-F238E27FC236}">
                <a16:creationId xmlns:a16="http://schemas.microsoft.com/office/drawing/2014/main" id="{E817EAC6-487A-C84F-B0D9-25ED5C204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42164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9" descr="imgres.jpg">
            <a:extLst>
              <a:ext uri="{FF2B5EF4-FFF2-40B4-BE49-F238E27FC236}">
                <a16:creationId xmlns:a16="http://schemas.microsoft.com/office/drawing/2014/main" id="{373E810A-504B-9B45-8C8E-DF3F81B018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35500"/>
            <a:ext cx="36576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61752D4-8E83-DA49-A7C7-436003356E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Types of cameras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00D5A1A-BB04-0346-8533-603C10FA26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733800"/>
            <a:ext cx="8229600" cy="2667000"/>
          </a:xfrm>
        </p:spPr>
        <p:txBody>
          <a:bodyPr rtlCol="0">
            <a:normAutofit fontScale="850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>
                <a:ea typeface="+mn-ea"/>
                <a:cs typeface="+mn-cs"/>
              </a:rPr>
              <a:t>Film cameras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>
                <a:ea typeface="+mn-ea"/>
              </a:rPr>
              <a:t>View camera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>
                <a:ea typeface="+mn-ea"/>
              </a:rPr>
              <a:t>Viewfinder camera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dirty="0">
                <a:ea typeface="+mn-ea"/>
              </a:rPr>
              <a:t>Point and shoot or compact cameras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>
                <a:ea typeface="+mn-ea"/>
              </a:rPr>
              <a:t>Single lens reflex camera (SLR)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>
                <a:ea typeface="+mn-ea"/>
              </a:rPr>
              <a:t>Twin lens reflex camera (TLR)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>
                <a:ea typeface="+mn-ea"/>
              </a:rPr>
              <a:t>Specialty cameras</a:t>
            </a:r>
          </a:p>
        </p:txBody>
      </p:sp>
      <p:pic>
        <p:nvPicPr>
          <p:cNvPr id="18435" name="Picture 1">
            <a:extLst>
              <a:ext uri="{FF2B5EF4-FFF2-40B4-BE49-F238E27FC236}">
                <a16:creationId xmlns:a16="http://schemas.microsoft.com/office/drawing/2014/main" id="{80FE9ADE-42CB-F447-A55C-C47F29246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115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A8667-8E5E-6949-BF4F-CC78A764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Types of cameras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9A6A1DF1-CC35-7F4D-B96E-BF2736C7D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Digital cameras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Viewfinder camera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Point and shoot or compact cameras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Single lens reflex camera (SLR)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DSLR is the term for digital SLR cameras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Specialty cameras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E70E7081-3B2A-B849-ABAB-7758830A0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128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420BBBF-D20B-864F-B37C-55FC2D769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View camera</a:t>
            </a:r>
          </a:p>
        </p:txBody>
      </p:sp>
      <p:pic>
        <p:nvPicPr>
          <p:cNvPr id="20482" name="Picture 4" descr="viewcam.jpg                                                    0008D56F Gregg                         ABA78158:">
            <a:extLst>
              <a:ext uri="{FF2B5EF4-FFF2-40B4-BE49-F238E27FC236}">
                <a16:creationId xmlns:a16="http://schemas.microsoft.com/office/drawing/2014/main" id="{A8A9384F-428B-4946-8EBE-33677B768C1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274888"/>
            <a:ext cx="3810000" cy="3527425"/>
          </a:xfrm>
          <a:ln w="38100" cap="flat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411" name="Rectangle 3">
            <a:extLst>
              <a:ext uri="{FF2B5EF4-FFF2-40B4-BE49-F238E27FC236}">
                <a16:creationId xmlns:a16="http://schemas.microsoft.com/office/drawing/2014/main" id="{C2D69FDE-B295-F143-BA6C-598A3EFCE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Built like an accordion, with a lens in the front, a viewing screen in the back, and flexible bellows in between.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FBC6C65-BC93-B04B-A3B9-5CAE9908E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View camera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26B678E-C22A-E645-9196-C1ED0E910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482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ADVANTAGES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Large film size (4x5, 5,7, 8x10)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Sharp detail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What you see in the viewfinder is exactly what you will get on the negative.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You can change the position of the film and lens relative to each other to correct distortion. 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F43E37B8-8ACB-004F-87BD-D22C9A43E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DISADVANTAGES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Bulky and heavy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Must use a tripod.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Image on the viewing screen is not bright so you have put a focusing cloth over your head and the back of the camera.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The image appears reversed and upside down on the viewing screen.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Rapid shooting is difficult.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  <p:bldP spid="1843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73C32A3-F5C7-BE42-A098-7A3ABE8E22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View camera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8D23B00-0169-9341-8178-E4FA17E80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Used for: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Commercial studio photography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Landscapes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Architectural photography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177CA5D-A2DF-E444-8061-D6EECC898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Viewfinder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9548E62-DC9F-A749-876A-C80FA54F0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400" y="1752600"/>
            <a:ext cx="3810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A compact, lightweight, camera that allows you to view the scene through a small window.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Viewfinder cameras include inexpensive point-and-shoot cameras</a:t>
            </a:r>
          </a:p>
        </p:txBody>
      </p:sp>
      <p:pic>
        <p:nvPicPr>
          <p:cNvPr id="23555" name="Picture 1">
            <a:extLst>
              <a:ext uri="{FF2B5EF4-FFF2-40B4-BE49-F238E27FC236}">
                <a16:creationId xmlns:a16="http://schemas.microsoft.com/office/drawing/2014/main" id="{5EAAF5AB-1282-404F-BCDE-97B92FF82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" t="35181" r="81038" b="57347"/>
          <a:stretch>
            <a:fillRect/>
          </a:stretch>
        </p:blipFill>
        <p:spPr bwMode="auto">
          <a:xfrm>
            <a:off x="4572000" y="1752600"/>
            <a:ext cx="4389438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D8F9DE4-2F27-0940-B78C-96E74715E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Viewfinder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470E9638-17D0-2B47-9AEE-E4A39FB96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ADVANTAGES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Compact, lightweight, and fast handling.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Quieter than an SLR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Bright viewfinder image allows easy focusing.</a:t>
            </a:r>
          </a:p>
          <a:p>
            <a:pPr lvl="2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2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F974BA9-88DB-8649-ABFD-18553F41C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DISADVANTAGES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Parallax error - Because the viewfinder is in a different position than the lens, you cannot see exactly what the lens sees. The closer the subject the more evident the parallax.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autoUpdateAnimBg="0"/>
      <p:bldP spid="21507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4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D00011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D00011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D00011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590</Words>
  <Application>Microsoft Macintosh PowerPoint</Application>
  <PresentationFormat>On-screen Show (4:3)</PresentationFormat>
  <Paragraphs>105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ＭＳ Ｐゴシック</vt:lpstr>
      <vt:lpstr>Arial</vt:lpstr>
      <vt:lpstr>Calibri</vt:lpstr>
      <vt:lpstr>Corbel</vt:lpstr>
      <vt:lpstr>Wingdings</vt:lpstr>
      <vt:lpstr>Wingdings 2</vt:lpstr>
      <vt:lpstr>Wingdings 3</vt:lpstr>
      <vt:lpstr>Module</vt:lpstr>
      <vt:lpstr>The Basics</vt:lpstr>
      <vt:lpstr>Types of cameras</vt:lpstr>
      <vt:lpstr>Types of cameras</vt:lpstr>
      <vt:lpstr>Types of cameras</vt:lpstr>
      <vt:lpstr>View camera</vt:lpstr>
      <vt:lpstr>View camera</vt:lpstr>
      <vt:lpstr>View camera</vt:lpstr>
      <vt:lpstr>Viewfinder</vt:lpstr>
      <vt:lpstr>Viewfinder</vt:lpstr>
      <vt:lpstr>Single lens reflex</vt:lpstr>
      <vt:lpstr>Single lens reflex</vt:lpstr>
      <vt:lpstr>Twin lens reflex</vt:lpstr>
      <vt:lpstr>Twin lens reflex</vt:lpstr>
      <vt:lpstr>Specialty camera</vt:lpstr>
      <vt:lpstr>Specialty camera</vt:lpstr>
      <vt:lpstr>Specialty camera</vt:lpstr>
      <vt:lpstr>Specialty camera</vt:lpstr>
      <vt:lpstr>Summary</vt:lpstr>
      <vt:lpstr>Types of cameras</vt:lpstr>
      <vt:lpstr>Types of cameras</vt:lpstr>
      <vt:lpstr>Types of cameras</vt:lpstr>
      <vt:lpstr>Types of cameras</vt:lpstr>
      <vt:lpstr>Types of cameras</vt:lpstr>
      <vt:lpstr>Types of cameras</vt:lpstr>
      <vt:lpstr>Types of cameras</vt:lpstr>
      <vt:lpstr>Types of cameras</vt:lpstr>
      <vt:lpstr>Types of cameras</vt:lpstr>
    </vt:vector>
  </TitlesOfParts>
  <Company>Gregg Ellman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CAMERAS</dc:title>
  <dc:creator>Gregg Ellman</dc:creator>
  <cp:lastModifiedBy>Dearinger, Rachel</cp:lastModifiedBy>
  <cp:revision>29</cp:revision>
  <cp:lastPrinted>2018-08-22T20:43:10Z</cp:lastPrinted>
  <dcterms:created xsi:type="dcterms:W3CDTF">2003-07-29T22:28:09Z</dcterms:created>
  <dcterms:modified xsi:type="dcterms:W3CDTF">2018-08-22T20:52:04Z</dcterms:modified>
</cp:coreProperties>
</file>